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65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3CC9B-D90D-4D4B-89F5-4D342D52D4E4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8EF92-459D-4C4A-9C5F-D3E09DC688E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B26C-245A-4DD1-BC9C-A2C59EE48462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451E-4056-4E25-B691-715A5ACDD1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B26C-245A-4DD1-BC9C-A2C59EE48462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451E-4056-4E25-B691-715A5ACDD1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B26C-245A-4DD1-BC9C-A2C59EE48462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451E-4056-4E25-B691-715A5ACDD1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B26C-245A-4DD1-BC9C-A2C59EE48462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451E-4056-4E25-B691-715A5ACDD1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B26C-245A-4DD1-BC9C-A2C59EE48462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451E-4056-4E25-B691-715A5ACDD1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B26C-245A-4DD1-BC9C-A2C59EE48462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451E-4056-4E25-B691-715A5ACDD1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B26C-245A-4DD1-BC9C-A2C59EE48462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451E-4056-4E25-B691-715A5ACDD1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B26C-245A-4DD1-BC9C-A2C59EE48462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451E-4056-4E25-B691-715A5ACDD1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B26C-245A-4DD1-BC9C-A2C59EE48462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451E-4056-4E25-B691-715A5ACDD1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B26C-245A-4DD1-BC9C-A2C59EE48462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451E-4056-4E25-B691-715A5ACDD1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B26C-245A-4DD1-BC9C-A2C59EE48462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451E-4056-4E25-B691-715A5ACDD1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2B26C-245A-4DD1-BC9C-A2C59EE48462}" type="datetimeFigureOut">
              <a:rPr lang="ko-KR" altLang="en-US" smtClean="0"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D451E-4056-4E25-B691-715A5ACDD1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0597" y="476880"/>
            <a:ext cx="4028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 smtClean="0"/>
              <a:t>중앙회 융합마케팅 계획</a:t>
            </a:r>
            <a:endParaRPr lang="ko-KR" alt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907611" y="978075"/>
            <a:ext cx="7360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2013.8.11</a:t>
            </a:r>
            <a:endParaRPr lang="ko-KR" alt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142852" y="1714480"/>
            <a:ext cx="2377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바탕"/>
                <a:ea typeface="바탕"/>
              </a:rPr>
              <a:t>□ </a:t>
            </a:r>
            <a:r>
              <a:rPr lang="ko-KR" altLang="en-US" sz="2000" b="1" dirty="0" smtClean="0"/>
              <a:t>융합마케팅 개요</a:t>
            </a:r>
            <a:endParaRPr lang="ko-KR" alt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6727" y="2428860"/>
            <a:ext cx="627698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smtClean="0"/>
              <a:t>성실신고조합 회원유료화 및 신규회원모집</a:t>
            </a:r>
            <a:endParaRPr lang="en-US" altLang="ko-KR" dirty="0" smtClean="0"/>
          </a:p>
          <a:p>
            <a:pPr marL="342900" indent="-342900"/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sz="1200" dirty="0" smtClean="0"/>
              <a:t>지역본부장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조합장</a:t>
            </a:r>
            <a:r>
              <a:rPr lang="en-US" altLang="ko-KR" sz="1200" dirty="0" smtClean="0"/>
              <a:t>) </a:t>
            </a:r>
            <a:r>
              <a:rPr lang="ko-KR" altLang="en-US" sz="1200" dirty="0" smtClean="0"/>
              <a:t>책임하에 </a:t>
            </a:r>
            <a:r>
              <a:rPr lang="en-US" altLang="ko-KR" sz="1200" dirty="0" smtClean="0"/>
              <a:t>100% </a:t>
            </a:r>
            <a:r>
              <a:rPr lang="ko-KR" altLang="en-US" sz="1200" dirty="0" smtClean="0"/>
              <a:t>달성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회비징수미납회원 탈퇴시키는 권한부여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57166" y="3446498"/>
            <a:ext cx="6286544" cy="5539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 smtClean="0"/>
              <a:t>2.  </a:t>
            </a:r>
            <a:r>
              <a:rPr lang="ko-KR" altLang="en-US" dirty="0" smtClean="0"/>
              <a:t>성실신고조합 회원스티커 발급</a:t>
            </a:r>
            <a:r>
              <a:rPr lang="en-US" altLang="ko-KR" dirty="0" smtClean="0"/>
              <a:t>(</a:t>
            </a:r>
            <a:r>
              <a:rPr lang="ko-KR" altLang="en-US" dirty="0" smtClean="0"/>
              <a:t>무상</a:t>
            </a:r>
            <a:r>
              <a:rPr lang="en-US" altLang="ko-KR" dirty="0" smtClean="0"/>
              <a:t>)</a:t>
            </a:r>
          </a:p>
          <a:p>
            <a:pPr marL="342900" indent="-342900"/>
            <a:r>
              <a:rPr lang="en-US" altLang="ko-KR" sz="1200" dirty="0" smtClean="0"/>
              <a:t>      </a:t>
            </a:r>
            <a:r>
              <a:rPr lang="ko-KR" altLang="en-US" sz="1200" dirty="0" smtClean="0"/>
              <a:t>매장 출입구에 </a:t>
            </a:r>
            <a:r>
              <a:rPr lang="ko-KR" altLang="en-US" sz="1200" dirty="0" err="1" smtClean="0"/>
              <a:t>탈부착이</a:t>
            </a:r>
            <a:r>
              <a:rPr lang="ko-KR" altLang="en-US" sz="1200" dirty="0" smtClean="0"/>
              <a:t> 가능한 조합 스티커 발급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국세청과 협력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357166" y="4425735"/>
            <a:ext cx="628654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/>
              <a:t>3</a:t>
            </a:r>
            <a:r>
              <a:rPr lang="en-US" altLang="ko-KR" dirty="0" smtClean="0"/>
              <a:t>.  </a:t>
            </a:r>
            <a:r>
              <a:rPr lang="ko-KR" altLang="en-US" dirty="0" smtClean="0"/>
              <a:t>성실신고조합 회원신분증 발급</a:t>
            </a:r>
            <a:r>
              <a:rPr lang="en-US" altLang="ko-KR" dirty="0" smtClean="0"/>
              <a:t>(</a:t>
            </a:r>
            <a:r>
              <a:rPr lang="ko-KR" altLang="en-US" dirty="0" smtClean="0"/>
              <a:t>무상</a:t>
            </a:r>
            <a:r>
              <a:rPr lang="en-US" altLang="ko-KR" dirty="0" smtClean="0"/>
              <a:t>)</a:t>
            </a:r>
          </a:p>
          <a:p>
            <a:pPr marL="342900" indent="-342900"/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sz="1200" dirty="0" err="1" smtClean="0"/>
              <a:t>멤버쉽카드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신용</a:t>
            </a:r>
            <a:r>
              <a:rPr lang="en-US" altLang="ko-KR" sz="1200" dirty="0" smtClean="0"/>
              <a:t>+ </a:t>
            </a:r>
            <a:r>
              <a:rPr lang="ko-KR" altLang="en-US" sz="1200" dirty="0" smtClean="0"/>
              <a:t>체크 카드 기능 포함된 </a:t>
            </a:r>
            <a:r>
              <a:rPr lang="ko-KR" altLang="en-US" sz="1200" dirty="0" err="1" smtClean="0"/>
              <a:t>회원증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57600" y="5497305"/>
            <a:ext cx="628610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 smtClean="0"/>
              <a:t>4.  KT</a:t>
            </a:r>
            <a:r>
              <a:rPr lang="ko-KR" altLang="en-US" dirty="0" err="1" smtClean="0"/>
              <a:t>텔레캅</a:t>
            </a:r>
            <a:r>
              <a:rPr lang="ko-KR" altLang="en-US" dirty="0" smtClean="0"/>
              <a:t> 신규 전환 유도 </a:t>
            </a:r>
            <a:endParaRPr lang="en-US" altLang="ko-KR" dirty="0" smtClean="0"/>
          </a:p>
          <a:p>
            <a:pPr marL="342900" indent="-342900"/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sz="1200" dirty="0" smtClean="0"/>
              <a:t>유병렬 이사 사건 대량 홍보</a:t>
            </a:r>
            <a:endParaRPr lang="ko-KR" alt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57601" y="6556733"/>
            <a:ext cx="6286109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 smtClean="0"/>
              <a:t>5.  </a:t>
            </a:r>
            <a:r>
              <a:rPr lang="ko-KR" altLang="en-US" dirty="0" smtClean="0"/>
              <a:t>상조사업</a:t>
            </a:r>
            <a:endParaRPr lang="en-US" altLang="ko-KR" dirty="0" smtClean="0"/>
          </a:p>
          <a:p>
            <a:pPr marL="342900" indent="-342900"/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sz="1200" dirty="0" smtClean="0"/>
              <a:t>중앙회는 </a:t>
            </a:r>
            <a:r>
              <a:rPr lang="ko-KR" altLang="en-US" sz="1200" dirty="0" err="1" smtClean="0"/>
              <a:t>회원부</a:t>
            </a:r>
            <a:r>
              <a:rPr lang="ko-KR" altLang="en-US" sz="1200" dirty="0" smtClean="0"/>
              <a:t> 인원 확대 재원으로 활용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방판조직의 회원부화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방판조직을 성실</a:t>
            </a:r>
            <a:endParaRPr lang="en-US" altLang="ko-KR" sz="1200" dirty="0" smtClean="0"/>
          </a:p>
          <a:p>
            <a:pPr marL="342900" indent="-342900"/>
            <a:r>
              <a:rPr lang="en-US" altLang="ko-KR" sz="1200" dirty="0"/>
              <a:t> </a:t>
            </a:r>
            <a:r>
              <a:rPr lang="en-US" altLang="ko-KR" sz="1200" dirty="0" smtClean="0"/>
              <a:t>     </a:t>
            </a:r>
            <a:r>
              <a:rPr lang="ko-KR" altLang="en-US" sz="1200" dirty="0" smtClean="0"/>
              <a:t>신고조합 하부 실행 조직화도 고려</a:t>
            </a:r>
            <a:r>
              <a:rPr lang="en-US" altLang="ko-KR" sz="1200" dirty="0" smtClean="0"/>
              <a:t>), </a:t>
            </a:r>
            <a:r>
              <a:rPr lang="ko-KR" altLang="en-US" sz="1200" dirty="0" smtClean="0"/>
              <a:t>지역본부는 지역본부장 책임하에 수행하도록 </a:t>
            </a:r>
            <a:endParaRPr lang="en-US" altLang="ko-KR" sz="1200" dirty="0" smtClean="0"/>
          </a:p>
          <a:p>
            <a:pPr marL="342900" indent="-342900"/>
            <a:r>
              <a:rPr lang="en-US" altLang="ko-KR" sz="1200" dirty="0"/>
              <a:t> </a:t>
            </a:r>
            <a:r>
              <a:rPr lang="en-US" altLang="ko-KR" sz="1200" dirty="0" smtClean="0"/>
              <a:t>     </a:t>
            </a:r>
            <a:r>
              <a:rPr lang="ko-KR" altLang="en-US" sz="1200" dirty="0" smtClean="0"/>
              <a:t>하여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미납 회원들의 회비를 일시 대납하게 하는 등의 재원으로 활용토록 배려</a:t>
            </a:r>
            <a:r>
              <a:rPr lang="en-US" altLang="ko-KR" sz="1200" dirty="0" smtClean="0"/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7166" y="7997635"/>
            <a:ext cx="628654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 smtClean="0"/>
              <a:t>6.  </a:t>
            </a:r>
            <a:r>
              <a:rPr lang="ko-KR" altLang="en-US" dirty="0" err="1" smtClean="0"/>
              <a:t>주얼리</a:t>
            </a:r>
            <a:r>
              <a:rPr lang="ko-KR" altLang="en-US" dirty="0" smtClean="0"/>
              <a:t> 앤 </a:t>
            </a:r>
            <a:r>
              <a:rPr lang="ko-KR" altLang="en-US" dirty="0" err="1" smtClean="0"/>
              <a:t>워치</a:t>
            </a:r>
            <a:r>
              <a:rPr lang="ko-KR" altLang="en-US" dirty="0" smtClean="0"/>
              <a:t> 광고 사업</a:t>
            </a:r>
            <a:endParaRPr lang="en-US" altLang="ko-KR" dirty="0" smtClean="0"/>
          </a:p>
          <a:p>
            <a:pPr marL="342900" indent="-342900"/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en-US" altLang="ko-KR" sz="1200" dirty="0" smtClean="0"/>
              <a:t>3</a:t>
            </a:r>
            <a:r>
              <a:rPr lang="ko-KR" altLang="en-US" sz="1200" dirty="0" err="1" smtClean="0"/>
              <a:t>개월내</a:t>
            </a:r>
            <a:r>
              <a:rPr lang="ko-KR" altLang="en-US" sz="1200" dirty="0" smtClean="0"/>
              <a:t> 월 </a:t>
            </a:r>
            <a:r>
              <a:rPr lang="en-US" altLang="ko-KR" sz="1200" dirty="0" smtClean="0"/>
              <a:t>200</a:t>
            </a:r>
            <a:r>
              <a:rPr lang="ko-KR" altLang="en-US" sz="1200" dirty="0" smtClean="0"/>
              <a:t>만원 수익 창출</a:t>
            </a:r>
            <a:endParaRPr lang="ko-KR" alt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071810" y="305966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바탕"/>
                <a:ea typeface="바탕"/>
              </a:rPr>
              <a:t>╬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71810" y="39883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바탕"/>
                <a:ea typeface="바탕"/>
              </a:rPr>
              <a:t>╬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71810" y="507206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바탕"/>
                <a:ea typeface="바탕"/>
              </a:rPr>
              <a:t>╬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71810" y="61314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바탕"/>
                <a:ea typeface="바탕"/>
              </a:rPr>
              <a:t>╬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071810" y="763169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바탕"/>
                <a:ea typeface="바탕"/>
              </a:rPr>
              <a:t>╬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52" y="2957444"/>
            <a:ext cx="5044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바탕"/>
                <a:ea typeface="바탕"/>
              </a:rPr>
              <a:t>□ </a:t>
            </a:r>
            <a:r>
              <a:rPr lang="ko-KR" altLang="en-US" sz="2000" b="1" dirty="0" smtClean="0"/>
              <a:t>융합마케팅을 위한 단 한번의 서류 작업</a:t>
            </a:r>
            <a:endParaRPr lang="ko-KR" alt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00042" y="3372243"/>
            <a:ext cx="5681363" cy="2271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한국귀금속중앙회 가입 신청서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성실신고조합 가입신청서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중앙회 성실신고조합 회비 납부 자동 이체 신청서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스티커 및 </a:t>
            </a:r>
            <a:r>
              <a:rPr lang="ko-KR" altLang="en-US" dirty="0" err="1" smtClean="0"/>
              <a:t>회원증</a:t>
            </a:r>
            <a:r>
              <a:rPr lang="ko-KR" altLang="en-US" dirty="0" smtClean="0"/>
              <a:t> 발급 신청서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</a:pPr>
            <a:endParaRPr lang="en-US" altLang="ko-KR" sz="1200" dirty="0" smtClean="0">
              <a:latin typeface="바탕"/>
              <a:ea typeface="바탕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1200" dirty="0" smtClean="0">
                <a:latin typeface="바탕"/>
                <a:ea typeface="바탕"/>
              </a:rPr>
              <a:t>※</a:t>
            </a:r>
            <a:r>
              <a:rPr lang="ko-KR" altLang="en-US" sz="1200" dirty="0" smtClean="0"/>
              <a:t>각각에 대한 약관 필요</a:t>
            </a:r>
            <a:r>
              <a:rPr lang="en-US" altLang="ko-KR" sz="1200" dirty="0" smtClean="0"/>
              <a:t>(</a:t>
            </a:r>
            <a:r>
              <a:rPr lang="ko-KR" altLang="en-US" sz="1200" dirty="0" err="1" smtClean="0"/>
              <a:t>가입시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탈퇴시</a:t>
            </a:r>
            <a:r>
              <a:rPr lang="ko-KR" altLang="en-US" sz="1200" dirty="0" smtClean="0"/>
              <a:t> 등에 대한 처리 규정에 대한 동의 포함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142852" y="6060306"/>
            <a:ext cx="3839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바탕"/>
                <a:ea typeface="바탕"/>
              </a:rPr>
              <a:t>□ </a:t>
            </a:r>
            <a:r>
              <a:rPr lang="ko-KR" altLang="en-US" sz="2000" b="1" dirty="0" smtClean="0"/>
              <a:t>융합마케팅을 위한 준비 자료</a:t>
            </a:r>
            <a:endParaRPr lang="ko-KR" alt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00042" y="6474141"/>
            <a:ext cx="5898731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중앙회 및 성실신고조합 설명서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이주성고문 기사 등을 활용한 </a:t>
            </a:r>
            <a:r>
              <a:rPr lang="en-US" altLang="ko-KR" dirty="0" smtClean="0"/>
              <a:t>Press Review </a:t>
            </a:r>
            <a:r>
              <a:rPr lang="ko-KR" altLang="en-US" dirty="0" smtClean="0"/>
              <a:t>자료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유병렬 이사 사건 등 사례 중심의 </a:t>
            </a:r>
            <a:r>
              <a:rPr lang="en-US" altLang="ko-KR" dirty="0" smtClean="0"/>
              <a:t>Press Review </a:t>
            </a:r>
            <a:r>
              <a:rPr lang="ko-KR" altLang="en-US" dirty="0" smtClean="0"/>
              <a:t>자료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회원용 스티커 및 </a:t>
            </a:r>
            <a:r>
              <a:rPr lang="ko-KR" altLang="en-US" dirty="0" err="1" smtClean="0"/>
              <a:t>회원증</a:t>
            </a:r>
            <a:r>
              <a:rPr lang="en-US" altLang="ko-KR" dirty="0"/>
              <a:t> </a:t>
            </a:r>
            <a:r>
              <a:rPr lang="ko-KR" altLang="en-US" dirty="0"/>
              <a:t>이</a:t>
            </a:r>
            <a:r>
              <a:rPr lang="ko-KR" altLang="en-US" dirty="0" smtClean="0"/>
              <a:t>용 설명서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성실신고조합원들만을 위한 혜택 설명서</a:t>
            </a:r>
            <a:endParaRPr lang="en-US" altLang="ko-KR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142852" y="214282"/>
            <a:ext cx="4535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바탕"/>
                <a:ea typeface="바탕"/>
              </a:rPr>
              <a:t>□ </a:t>
            </a:r>
            <a:r>
              <a:rPr lang="ko-KR" altLang="en-US" sz="2000" b="1" dirty="0" smtClean="0"/>
              <a:t>융합마케팅을 위한 </a:t>
            </a:r>
            <a:r>
              <a:rPr lang="ko-KR" altLang="en-US" sz="2000" b="1" dirty="0" err="1" smtClean="0"/>
              <a:t>회원부</a:t>
            </a:r>
            <a:r>
              <a:rPr lang="ko-KR" altLang="en-US" sz="2000" b="1" dirty="0" smtClean="0"/>
              <a:t> 증원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안</a:t>
            </a:r>
            <a:r>
              <a:rPr lang="en-US" altLang="ko-KR" sz="2000" b="1" dirty="0" smtClean="0"/>
              <a:t>)</a:t>
            </a:r>
            <a:endParaRPr lang="ko-KR" alt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00042" y="629081"/>
            <a:ext cx="6186309" cy="1892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화장품회사 상조회사 등 방판조직 활용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err="1" smtClean="0"/>
              <a:t>회원부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인당 </a:t>
            </a:r>
            <a:r>
              <a:rPr lang="en-US" altLang="ko-KR" dirty="0" smtClean="0"/>
              <a:t>3</a:t>
            </a:r>
            <a:r>
              <a:rPr lang="ko-KR" altLang="en-US" dirty="0" smtClean="0"/>
              <a:t>명씩 배속 교육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성과를 보면서 추가 증원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</a:pPr>
            <a:endParaRPr lang="en-US" altLang="ko-KR" sz="1200" dirty="0" smtClean="0">
              <a:latin typeface="바탕"/>
              <a:ea typeface="바탕"/>
            </a:endParaRPr>
          </a:p>
          <a:p>
            <a:pPr marL="342900" indent="-342900">
              <a:lnSpc>
                <a:spcPct val="150000"/>
              </a:lnSpc>
            </a:pPr>
            <a:r>
              <a:rPr lang="en-US" altLang="ko-KR" sz="1200" dirty="0" smtClean="0">
                <a:latin typeface="바탕"/>
                <a:ea typeface="바탕"/>
              </a:rPr>
              <a:t>※</a:t>
            </a:r>
            <a:r>
              <a:rPr lang="ko-KR" altLang="en-US" sz="1200" dirty="0" smtClean="0">
                <a:latin typeface="바탕"/>
                <a:ea typeface="바탕"/>
              </a:rPr>
              <a:t>문제점 </a:t>
            </a:r>
            <a:r>
              <a:rPr lang="en-US" altLang="ko-KR" sz="1200" dirty="0" smtClean="0">
                <a:latin typeface="바탕"/>
                <a:ea typeface="바탕"/>
              </a:rPr>
              <a:t>: </a:t>
            </a:r>
            <a:r>
              <a:rPr lang="ko-KR" altLang="en-US" sz="1200" dirty="0" smtClean="0">
                <a:latin typeface="바탕"/>
                <a:ea typeface="바탕"/>
              </a:rPr>
              <a:t>방문판매사원 </a:t>
            </a:r>
            <a:r>
              <a:rPr lang="ko-KR" altLang="en-US" sz="1200" dirty="0" err="1" smtClean="0">
                <a:latin typeface="바탕"/>
                <a:ea typeface="바탕"/>
              </a:rPr>
              <a:t>활용시</a:t>
            </a:r>
            <a:r>
              <a:rPr lang="ko-KR" altLang="en-US" sz="1200" dirty="0" smtClean="0">
                <a:latin typeface="바탕"/>
                <a:ea typeface="바탕"/>
              </a:rPr>
              <a:t> 목적이 전도될 경우 중앙회 신뢰에 </a:t>
            </a:r>
            <a:r>
              <a:rPr lang="ko-KR" altLang="en-US" sz="1200" dirty="0" err="1" smtClean="0">
                <a:latin typeface="바탕"/>
                <a:ea typeface="바탕"/>
              </a:rPr>
              <a:t>금이갈</a:t>
            </a:r>
            <a:r>
              <a:rPr lang="ko-KR" altLang="en-US" sz="1200" dirty="0" smtClean="0">
                <a:latin typeface="바탕"/>
                <a:ea typeface="바탕"/>
              </a:rPr>
              <a:t> 우려가 있음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52" y="1157665"/>
            <a:ext cx="2169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바탕"/>
                <a:ea typeface="바탕"/>
              </a:rPr>
              <a:t>□ 주요 추진 일정</a:t>
            </a:r>
            <a:endParaRPr lang="ko-KR" alt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42852" y="6172154"/>
            <a:ext cx="2169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바탕"/>
                <a:ea typeface="바탕"/>
              </a:rPr>
              <a:t>□ 기타 추진 업무</a:t>
            </a:r>
            <a:endParaRPr lang="ko-KR" alt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00042" y="6733634"/>
            <a:ext cx="6165470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err="1" smtClean="0"/>
              <a:t>주얼리</a:t>
            </a:r>
            <a:r>
              <a:rPr lang="ko-KR" altLang="en-US" dirty="0" smtClean="0"/>
              <a:t> 앤 </a:t>
            </a:r>
            <a:r>
              <a:rPr lang="ko-KR" altLang="en-US" dirty="0" err="1" smtClean="0"/>
              <a:t>워치</a:t>
            </a:r>
            <a:r>
              <a:rPr lang="ko-KR" altLang="en-US" dirty="0" smtClean="0"/>
              <a:t> 광고 영업 </a:t>
            </a:r>
            <a:r>
              <a:rPr lang="en-US" altLang="ko-KR" dirty="0" smtClean="0"/>
              <a:t>: 3</a:t>
            </a:r>
            <a:r>
              <a:rPr lang="ko-KR" altLang="en-US" dirty="0" smtClean="0"/>
              <a:t>개월 내 월 </a:t>
            </a:r>
            <a:r>
              <a:rPr lang="en-US" altLang="ko-KR" dirty="0" smtClean="0"/>
              <a:t>200</a:t>
            </a:r>
            <a:r>
              <a:rPr lang="ko-KR" altLang="en-US" dirty="0" smtClean="0"/>
              <a:t>만원 수익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시세표시기 사업 타당성 재검토</a:t>
            </a:r>
            <a:endParaRPr lang="en-US" altLang="ko-KR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/>
              <a:t>장기 추진 업무 계획 작성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조합원 전용 인터넷 쇼핑몰</a:t>
            </a:r>
            <a:endParaRPr lang="en-US" altLang="ko-KR" dirty="0" smtClean="0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357166" y="1785918"/>
          <a:ext cx="6357987" cy="3707038"/>
        </p:xfrm>
        <a:graphic>
          <a:graphicData uri="http://schemas.openxmlformats.org/drawingml/2006/table">
            <a:tbl>
              <a:tblPr/>
              <a:tblGrid>
                <a:gridCol w="1107639"/>
                <a:gridCol w="437529"/>
                <a:gridCol w="437529"/>
                <a:gridCol w="437529"/>
                <a:gridCol w="437529"/>
                <a:gridCol w="437529"/>
                <a:gridCol w="437529"/>
                <a:gridCol w="437529"/>
                <a:gridCol w="437529"/>
                <a:gridCol w="437529"/>
                <a:gridCol w="437529"/>
                <a:gridCol w="437529"/>
                <a:gridCol w="437529"/>
              </a:tblGrid>
              <a:tr h="2717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구분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월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9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월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10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월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17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W1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W2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W3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W4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W1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W2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W3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W4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W1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W2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W3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W4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12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융합마케팅자료작성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이주성고문 기사 </a:t>
                      </a:r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Press Review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작성 및 홍보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21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유병렬 기사 </a:t>
                      </a:r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Press Review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작성 및 홍보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8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카드사와 조건 협의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8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카드사와 계약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8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카드사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S/W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개발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8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회원카드발행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8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상조회사와 계약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500" b="0" i="0" u="none" strike="noStrike" dirty="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8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 err="1" smtClean="0">
                          <a:solidFill>
                            <a:srgbClr val="000000"/>
                          </a:solidFill>
                          <a:latin typeface="맑은 고딕"/>
                        </a:rPr>
                        <a:t>주얼리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앤 </a:t>
                      </a:r>
                      <a:r>
                        <a:rPr lang="ko-KR" altLang="en-US" sz="800" b="0" i="0" u="none" strike="noStrike" dirty="0" err="1" smtClean="0">
                          <a:solidFill>
                            <a:srgbClr val="000000"/>
                          </a:solidFill>
                          <a:latin typeface="맑은 고딕"/>
                        </a:rPr>
                        <a:t>워치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 광고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8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시세표시기 타당성 점검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4524" marR="4524" marT="4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직선 화살표 연결선 8"/>
          <p:cNvCxnSpPr/>
          <p:nvPr/>
        </p:nvCxnSpPr>
        <p:spPr>
          <a:xfrm>
            <a:off x="1428736" y="257173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>
            <a:off x="2357430" y="292733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>
            <a:off x="3214686" y="335755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1500174" y="3714744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>
            <a:off x="2786058" y="400049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3286124" y="4284660"/>
            <a:ext cx="25717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>
            <a:off x="5429264" y="4570412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>
            <a:off x="2357430" y="478631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>
            <a:off x="1500174" y="5070478"/>
            <a:ext cx="52149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/>
          <p:nvPr/>
        </p:nvCxnSpPr>
        <p:spPr>
          <a:xfrm>
            <a:off x="1500174" y="535623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337</Words>
  <Application>Microsoft Office PowerPoint</Application>
  <PresentationFormat>화면 슬라이드 쇼(4:3)</PresentationFormat>
  <Paragraphs>168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WinXP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WinXP</dc:creator>
  <cp:lastModifiedBy>WinXP</cp:lastModifiedBy>
  <cp:revision>16</cp:revision>
  <dcterms:created xsi:type="dcterms:W3CDTF">2013-08-11T21:59:16Z</dcterms:created>
  <dcterms:modified xsi:type="dcterms:W3CDTF">2013-08-12T06:09:52Z</dcterms:modified>
</cp:coreProperties>
</file>